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66" r:id="rId6"/>
    <p:sldId id="268" r:id="rId7"/>
    <p:sldId id="271" r:id="rId8"/>
    <p:sldId id="272" r:id="rId9"/>
    <p:sldId id="273" r:id="rId10"/>
    <p:sldId id="274" r:id="rId11"/>
    <p:sldId id="275" r:id="rId12"/>
    <p:sldId id="277" r:id="rId13"/>
    <p:sldId id="276" r:id="rId14"/>
    <p:sldId id="263" r:id="rId15"/>
  </p:sldIdLst>
  <p:sldSz cx="12192000" cy="6858000"/>
  <p:notesSz cx="6858000" cy="9144000"/>
  <p:embeddedFontLst>
    <p:embeddedFont>
      <p:font typeface="KoPubWorld돋움체 Bold" panose="020B0600000101010101" charset="-127"/>
      <p:bold r:id="rId17"/>
    </p:embeddedFont>
    <p:embeddedFont>
      <p:font typeface="KoPubWorld돋움체 Light" panose="020B0600000101010101" charset="-127"/>
      <p:regular r:id="rId18"/>
    </p:embeddedFont>
    <p:embeddedFont>
      <p:font typeface="Noto Sans CJK KR Bold" panose="020B0800000000000000" pitchFamily="34" charset="-127"/>
      <p:bold r:id="rId19"/>
    </p:embeddedFont>
    <p:embeddedFont>
      <p:font typeface="Noto Sans CJK KR Medium" panose="020B0600000000000000" pitchFamily="34" charset="-127"/>
      <p:regular r:id="rId20"/>
    </p:embeddedFont>
    <p:embeddedFont>
      <p:font typeface="Noto Sans KR Bold" panose="020B0800000000000000" pitchFamily="34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AD826-40C9-4FF9-AA16-28DABB61E510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EECC44-D0F7-492B-9A71-0E076F886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488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F2A178-761E-4050-884C-7B11D6F39652}"/>
              </a:ext>
            </a:extLst>
          </p:cNvPr>
          <p:cNvSpPr txBox="1"/>
          <p:nvPr/>
        </p:nvSpPr>
        <p:spPr>
          <a:xfrm>
            <a:off x="3309156" y="2767280"/>
            <a:ext cx="55954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Noto Sans KR Bold" panose="020B0800000000000000" pitchFamily="34" charset="-127"/>
                <a:ea typeface="Noto Sans KR Bold" panose="020B0800000000000000" pitchFamily="34" charset="-127"/>
              </a:rPr>
              <a:t>청각 장애인을 위한 </a:t>
            </a:r>
            <a:endParaRPr lang="en-US" altLang="ko-KR" sz="4000" dirty="0">
              <a:latin typeface="Noto Sans KR Bold" panose="020B0800000000000000" pitchFamily="34" charset="-127"/>
              <a:ea typeface="Noto Sans KR Bold" panose="020B0800000000000000" pitchFamily="34" charset="-127"/>
            </a:endParaRPr>
          </a:p>
          <a:p>
            <a:pPr algn="ctr"/>
            <a:r>
              <a:rPr lang="ko-KR" altLang="en-US" sz="4000" dirty="0">
                <a:latin typeface="Noto Sans KR Bold" panose="020B0800000000000000" pitchFamily="34" charset="-127"/>
                <a:ea typeface="Noto Sans KR Bold" panose="020B0800000000000000" pitchFamily="34" charset="-127"/>
              </a:rPr>
              <a:t>스마트  스피커 연동 어플</a:t>
            </a:r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시스템 구성도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7" name="그림 6" descr="텍스트, 모니터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4A9C4B62-212D-4CC6-AA8D-5E9DB7FB8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279" y="1411455"/>
            <a:ext cx="1890439" cy="3318961"/>
          </a:xfrm>
          <a:prstGeom prst="rect">
            <a:avLst/>
          </a:prstGeom>
        </p:spPr>
      </p:pic>
      <p:pic>
        <p:nvPicPr>
          <p:cNvPr id="9" name="그림 8" descr="검은색, 하얀색, 어두운이(가) 표시된 사진&#10;&#10;자동 생성된 설명">
            <a:extLst>
              <a:ext uri="{FF2B5EF4-FFF2-40B4-BE49-F238E27FC236}">
                <a16:creationId xmlns:a16="http://schemas.microsoft.com/office/drawing/2014/main" id="{88568E99-64F2-400F-BC65-3C4BD108C2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584" y="3624422"/>
            <a:ext cx="3890554" cy="38905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2AADEEE-7965-40A9-9413-EC309BACB1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740" y="1979224"/>
            <a:ext cx="4267149" cy="2560289"/>
          </a:xfrm>
          <a:prstGeom prst="rect">
            <a:avLst/>
          </a:prstGeom>
        </p:spPr>
      </p:pic>
      <p:pic>
        <p:nvPicPr>
          <p:cNvPr id="21" name="그림 20" descr="검은색이(가) 표시된 사진&#10;&#10;자동 생성된 설명">
            <a:extLst>
              <a:ext uri="{FF2B5EF4-FFF2-40B4-BE49-F238E27FC236}">
                <a16:creationId xmlns:a16="http://schemas.microsoft.com/office/drawing/2014/main" id="{55E3F76F-5B7F-4923-A0F9-73D1067071C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2590" y="2393262"/>
            <a:ext cx="1827150" cy="161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09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시스템 구성도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125F8E02-768E-44BF-A75C-2D25E9EA5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175" y="1746438"/>
            <a:ext cx="8691650" cy="41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667725" y="2303293"/>
            <a:ext cx="8846561" cy="480183"/>
            <a:chOff x="2501587" y="3454939"/>
            <a:chExt cx="13269841" cy="72027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501587" y="3454939"/>
              <a:ext cx="13269841" cy="720274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725574" y="6036661"/>
            <a:ext cx="2837937" cy="1603916"/>
            <a:chOff x="17588360" y="9054991"/>
            <a:chExt cx="4256905" cy="2405874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7588360" y="9054991"/>
              <a:ext cx="4256905" cy="2405874"/>
            </a:xfrm>
            <a:prstGeom prst="rect">
              <a:avLst/>
            </a:prstGeom>
          </p:spPr>
        </p:pic>
      </p:grpSp>
      <p:pic>
        <p:nvPicPr>
          <p:cNvPr id="8" name="Object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807885" y="620700"/>
            <a:ext cx="723809" cy="285714"/>
          </a:xfrm>
          <a:prstGeom prst="rect">
            <a:avLst/>
          </a:prstGeom>
        </p:spPr>
      </p:pic>
      <p:grpSp>
        <p:nvGrpSpPr>
          <p:cNvPr id="1003" name="그룹 1003"/>
          <p:cNvGrpSpPr/>
          <p:nvPr/>
        </p:nvGrpSpPr>
        <p:grpSpPr>
          <a:xfrm>
            <a:off x="869761" y="696936"/>
            <a:ext cx="136395" cy="132330"/>
            <a:chOff x="1304641" y="1045404"/>
            <a:chExt cx="204592" cy="198495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04641" y="1045404"/>
              <a:ext cx="204592" cy="198495"/>
            </a:xfrm>
            <a:prstGeom prst="rect">
              <a:avLst/>
            </a:prstGeom>
          </p:spPr>
        </p:pic>
      </p:grpSp>
      <p:pic>
        <p:nvPicPr>
          <p:cNvPr id="12" name="Object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76844" y="620700"/>
            <a:ext cx="1714286" cy="285714"/>
          </a:xfrm>
          <a:prstGeom prst="rect">
            <a:avLst/>
          </a:prstGeom>
        </p:spPr>
      </p:pic>
      <p:grpSp>
        <p:nvGrpSpPr>
          <p:cNvPr id="1004" name="그룹 1004"/>
          <p:cNvGrpSpPr/>
          <p:nvPr/>
        </p:nvGrpSpPr>
        <p:grpSpPr>
          <a:xfrm>
            <a:off x="10763549" y="696936"/>
            <a:ext cx="136395" cy="132330"/>
            <a:chOff x="16145323" y="1045404"/>
            <a:chExt cx="204592" cy="198495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145323" y="1045404"/>
              <a:ext cx="204592" cy="198495"/>
            </a:xfrm>
            <a:prstGeom prst="rect">
              <a:avLst/>
            </a:prstGeom>
          </p:spPr>
        </p:pic>
      </p:grpSp>
      <p:pic>
        <p:nvPicPr>
          <p:cNvPr id="16" name="Object 15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4149951" y="1433856"/>
            <a:ext cx="3384127" cy="546032"/>
          </a:xfrm>
          <a:prstGeom prst="rect">
            <a:avLst/>
          </a:prstGeom>
        </p:spPr>
      </p:pic>
      <p:pic>
        <p:nvPicPr>
          <p:cNvPr id="17" name="Object 16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4846985" y="1162775"/>
            <a:ext cx="1993651" cy="349207"/>
          </a:xfrm>
          <a:prstGeom prst="rect">
            <a:avLst/>
          </a:prstGeom>
        </p:spPr>
      </p:pic>
      <p:grpSp>
        <p:nvGrpSpPr>
          <p:cNvPr id="1005" name="그룹 1005"/>
          <p:cNvGrpSpPr/>
          <p:nvPr/>
        </p:nvGrpSpPr>
        <p:grpSpPr>
          <a:xfrm>
            <a:off x="1673016" y="5891746"/>
            <a:ext cx="5679365" cy="29207"/>
            <a:chOff x="2509524" y="8837618"/>
            <a:chExt cx="8519048" cy="43811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 rot="-10800000">
              <a:off x="2509524" y="8837618"/>
              <a:ext cx="8519048" cy="43811"/>
            </a:xfrm>
            <a:prstGeom prst="rect">
              <a:avLst/>
            </a:prstGeom>
          </p:spPr>
        </p:pic>
      </p:grpSp>
      <p:pic>
        <p:nvPicPr>
          <p:cNvPr id="22" name="Object 21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972700" y="5752552"/>
            <a:ext cx="3625397" cy="28571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업무 분담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07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56BC9E2A-CB9E-46F9-804F-6F67AF9D4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1390691"/>
              </p:ext>
            </p:extLst>
          </p:nvPr>
        </p:nvGraphicFramePr>
        <p:xfrm>
          <a:off x="1604161" y="2053516"/>
          <a:ext cx="8697518" cy="211836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408778">
                  <a:extLst>
                    <a:ext uri="{9D8B030D-6E8A-4147-A177-3AD203B41FA5}">
                      <a16:colId xmlns:a16="http://schemas.microsoft.com/office/drawing/2014/main" val="625336102"/>
                    </a:ext>
                  </a:extLst>
                </a:gridCol>
                <a:gridCol w="2429580">
                  <a:extLst>
                    <a:ext uri="{9D8B030D-6E8A-4147-A177-3AD203B41FA5}">
                      <a16:colId xmlns:a16="http://schemas.microsoft.com/office/drawing/2014/main" val="2179386084"/>
                    </a:ext>
                  </a:extLst>
                </a:gridCol>
                <a:gridCol w="2429580">
                  <a:extLst>
                    <a:ext uri="{9D8B030D-6E8A-4147-A177-3AD203B41FA5}">
                      <a16:colId xmlns:a16="http://schemas.microsoft.com/office/drawing/2014/main" val="1565282485"/>
                    </a:ext>
                  </a:extLst>
                </a:gridCol>
                <a:gridCol w="2429580">
                  <a:extLst>
                    <a:ext uri="{9D8B030D-6E8A-4147-A177-3AD203B41FA5}">
                      <a16:colId xmlns:a16="http://schemas.microsoft.com/office/drawing/2014/main" val="30672739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박재희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임지섭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최상호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1499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자료수집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스마트 스피커 조사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CNN,Tensorflow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조사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베이스 조사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7443830"/>
                  </a:ext>
                </a:extLst>
              </a:tr>
              <a:tr h="3255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앱 기능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기기 간 연동 설계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학습망</a:t>
                      </a:r>
                      <a:r>
                        <a:rPr lang="ko-KR" altLang="en-US" dirty="0"/>
                        <a:t> 구조 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570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앱 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인터페이스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학습망</a:t>
                      </a:r>
                      <a:r>
                        <a:rPr lang="ko-KR" altLang="en-US" dirty="0"/>
                        <a:t>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024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테스트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시스템 신뢰성 테스트       음성 인식률 테스트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데이터 입출력 테스트</a:t>
                      </a:r>
                      <a:r>
                        <a:rPr lang="en-US" altLang="ko-KR" dirty="0"/>
                        <a:t>        User Interface </a:t>
                      </a:r>
                      <a:r>
                        <a:rPr lang="ko-KR" altLang="en-US" dirty="0"/>
                        <a:t>테스트</a:t>
                      </a:r>
                      <a:endParaRPr lang="en-US" altLang="ko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코딩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29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1615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5029763" y="2749367"/>
            <a:ext cx="2132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 &amp; A</a:t>
            </a:r>
            <a:endParaRPr lang="ko-KR" altLang="en-US" sz="4400" spc="6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8637704" y="4995951"/>
            <a:ext cx="34503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>
                <a:solidFill>
                  <a:schemeClr val="bg1">
                    <a:alpha val="16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Q&amp;A</a:t>
            </a:r>
            <a:endParaRPr lang="ko-KR" altLang="en-US" sz="11500" b="1" dirty="0">
              <a:solidFill>
                <a:schemeClr val="bg1">
                  <a:alpha val="16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430943" y="2598003"/>
            <a:ext cx="5389424" cy="830997"/>
            <a:chOff x="3403338" y="2598003"/>
            <a:chExt cx="5389424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2338728" cy="830997"/>
              <a:chOff x="3403338" y="2598003"/>
              <a:chExt cx="2338728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56004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첫 번째 소제목을</a:t>
                </a:r>
                <a:endPara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입력해주세요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3A5AF55B-2B72-4D64-9D81-C0FF482732D7}"/>
                </a:ext>
              </a:extLst>
            </p:cNvPr>
            <p:cNvGrpSpPr/>
            <p:nvPr/>
          </p:nvGrpSpPr>
          <p:grpSpPr>
            <a:xfrm>
              <a:off x="6454034" y="2598003"/>
              <a:ext cx="2338728" cy="830997"/>
              <a:chOff x="6454034" y="2598003"/>
              <a:chExt cx="2338728" cy="830997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21C3A4C-9A1E-4998-B64C-27B322E1FB56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02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BD65EA8-75FC-4381-8F1B-C7736D8545B7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56004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두 번째 소제목을</a:t>
                </a:r>
                <a:endPara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입력해주세요</a:t>
                </a:r>
              </a:p>
            </p:txBody>
          </p:sp>
        </p:grp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430943" y="3975509"/>
            <a:ext cx="5389424" cy="830997"/>
            <a:chOff x="3403338" y="2598003"/>
            <a:chExt cx="5389424" cy="830997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D308CA84-006B-484A-8754-1324C45CC9BF}"/>
                </a:ext>
              </a:extLst>
            </p:cNvPr>
            <p:cNvGrpSpPr/>
            <p:nvPr/>
          </p:nvGrpSpPr>
          <p:grpSpPr>
            <a:xfrm>
              <a:off x="3403338" y="2598003"/>
              <a:ext cx="2338728" cy="830997"/>
              <a:chOff x="3403338" y="2598003"/>
              <a:chExt cx="2338728" cy="830997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CFC9F3-8653-43AE-9477-2C2433CDFB7C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03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5E7C0A-107D-42CB-B9CD-E10345F601C6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156004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세 번째 소제목을</a:t>
                </a:r>
                <a:endPara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입력해주세요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EB5D733-A69C-4097-BE69-B9D246267EE9}"/>
                </a:ext>
              </a:extLst>
            </p:cNvPr>
            <p:cNvGrpSpPr/>
            <p:nvPr/>
          </p:nvGrpSpPr>
          <p:grpSpPr>
            <a:xfrm>
              <a:off x="6454034" y="2598003"/>
              <a:ext cx="2338728" cy="830997"/>
              <a:chOff x="6454034" y="2598003"/>
              <a:chExt cx="2338728" cy="83099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F74EE2F-A74E-4E1E-9CEB-30D4C6E6FA83}"/>
                  </a:ext>
                </a:extLst>
              </p:cNvPr>
              <p:cNvSpPr txBox="1"/>
              <p:nvPr/>
            </p:nvSpPr>
            <p:spPr>
              <a:xfrm>
                <a:off x="6454034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04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B3CB60C-CD34-4E14-914C-4591010964E0}"/>
                  </a:ext>
                </a:extLst>
              </p:cNvPr>
              <p:cNvSpPr txBox="1"/>
              <p:nvPr/>
            </p:nvSpPr>
            <p:spPr>
              <a:xfrm>
                <a:off x="7232720" y="2667984"/>
                <a:ext cx="156004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네 번째 소제목을</a:t>
                </a:r>
                <a:endPara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입력해주세요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졸업 연구 개요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01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2114026" y="1936085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2567030" y="1845087"/>
            <a:ext cx="78437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언어 장애를 동반한 청각 장애인을 위한 스마트 스피커 연동 어플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C521B9-1581-4531-958D-6F0E87AE9369}"/>
              </a:ext>
            </a:extLst>
          </p:cNvPr>
          <p:cNvSpPr/>
          <p:nvPr/>
        </p:nvSpPr>
        <p:spPr>
          <a:xfrm>
            <a:off x="2114026" y="3119359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9E9DC3-C4D6-4DB2-B80E-3B4DB3897E3A}"/>
              </a:ext>
            </a:extLst>
          </p:cNvPr>
          <p:cNvSpPr/>
          <p:nvPr/>
        </p:nvSpPr>
        <p:spPr>
          <a:xfrm>
            <a:off x="2114026" y="430263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0BA50C-5EA0-4AB9-AC45-B0BBDCF05455}"/>
              </a:ext>
            </a:extLst>
          </p:cNvPr>
          <p:cNvSpPr txBox="1"/>
          <p:nvPr/>
        </p:nvSpPr>
        <p:spPr>
          <a:xfrm>
            <a:off x="2567031" y="4211635"/>
            <a:ext cx="809537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대체 음성으로 특정 명령을 내릴 수 있도록 하는 추가기능 구현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AE76EDD-E11C-4A06-BC08-C9E3BF09F6AE}"/>
              </a:ext>
            </a:extLst>
          </p:cNvPr>
          <p:cNvSpPr/>
          <p:nvPr/>
        </p:nvSpPr>
        <p:spPr>
          <a:xfrm>
            <a:off x="2114026" y="5485907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83885A-B49D-4CD8-90B4-3AAC15BAFC57}"/>
              </a:ext>
            </a:extLst>
          </p:cNvPr>
          <p:cNvSpPr txBox="1"/>
          <p:nvPr/>
        </p:nvSpPr>
        <p:spPr>
          <a:xfrm>
            <a:off x="2567031" y="3028361"/>
            <a:ext cx="819604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스마트 스피커의 동작을 앱의 화면에 띄워주는 기능 구현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BAE-75C6-493A-BCA9-D56E8F64DF27}"/>
              </a:ext>
            </a:extLst>
          </p:cNvPr>
          <p:cNvSpPr txBox="1"/>
          <p:nvPr/>
        </p:nvSpPr>
        <p:spPr>
          <a:xfrm>
            <a:off x="2567031" y="5394909"/>
            <a:ext cx="61994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언어 장애를 동반한 청각 장애인의 접근성 향상</a:t>
            </a:r>
          </a:p>
        </p:txBody>
      </p:sp>
    </p:spTree>
    <p:extLst>
      <p:ext uri="{BB962C8B-B14F-4D97-AF65-F5344CB8AC3E}">
        <p14:creationId xmlns:p14="http://schemas.microsoft.com/office/powerpoint/2010/main" val="2464166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연구 배경 및 개발 목표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1119460" y="178508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1572465" y="1694085"/>
            <a:ext cx="68202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연구 배경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9E9DC3-C4D6-4DB2-B80E-3B4DB3897E3A}"/>
              </a:ext>
            </a:extLst>
          </p:cNvPr>
          <p:cNvSpPr/>
          <p:nvPr/>
        </p:nvSpPr>
        <p:spPr>
          <a:xfrm>
            <a:off x="1119460" y="4102937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0BA50C-5EA0-4AB9-AC45-B0BBDCF05455}"/>
              </a:ext>
            </a:extLst>
          </p:cNvPr>
          <p:cNvSpPr txBox="1"/>
          <p:nvPr/>
        </p:nvSpPr>
        <p:spPr>
          <a:xfrm>
            <a:off x="1572465" y="4011939"/>
            <a:ext cx="65769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개발 목표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BAE-75C6-493A-BCA9-D56E8F64DF27}"/>
              </a:ext>
            </a:extLst>
          </p:cNvPr>
          <p:cNvSpPr txBox="1"/>
          <p:nvPr/>
        </p:nvSpPr>
        <p:spPr>
          <a:xfrm>
            <a:off x="1572464" y="4765629"/>
            <a:ext cx="825104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해당 앱을 언어 장애를 동반한 청각 장애인이 사용하게 편하게 개발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D0637-56A8-478B-9DAE-31995D9F8CD0}"/>
              </a:ext>
            </a:extLst>
          </p:cNvPr>
          <p:cNvSpPr txBox="1"/>
          <p:nvPr/>
        </p:nvSpPr>
        <p:spPr>
          <a:xfrm>
            <a:off x="1572464" y="2445952"/>
            <a:ext cx="8905385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대부분의 선천적 청각 장애인은 언어 장애를 동반</a:t>
            </a:r>
            <a:endParaRPr lang="en-US" altLang="ko-KR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하지만 언어 장애인을 대상으로 개발이 된 앱은 있지만 </a:t>
            </a:r>
            <a:endParaRPr lang="en-US" altLang="ko-KR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언어 장애를 동반한 청각 장애인을 위한 앱은 개발이 되어 있지 않은 상태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3F25E9-3174-49DB-926C-277CAC108D2D}"/>
              </a:ext>
            </a:extLst>
          </p:cNvPr>
          <p:cNvSpPr txBox="1"/>
          <p:nvPr/>
        </p:nvSpPr>
        <p:spPr>
          <a:xfrm>
            <a:off x="1572465" y="5592952"/>
            <a:ext cx="706819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공감하기 단계를 거쳐 추가적인 기능이 필요할 시 구현</a:t>
            </a:r>
          </a:p>
        </p:txBody>
      </p:sp>
    </p:spTree>
    <p:extLst>
      <p:ext uri="{BB962C8B-B14F-4D97-AF65-F5344CB8AC3E}">
        <p14:creationId xmlns:p14="http://schemas.microsoft.com/office/powerpoint/2010/main" val="3443968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연구 배경 및 개발 목표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1119460" y="178508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1572465" y="1694085"/>
            <a:ext cx="68202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기대 효과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D0637-56A8-478B-9DAE-31995D9F8CD0}"/>
              </a:ext>
            </a:extLst>
          </p:cNvPr>
          <p:cNvSpPr txBox="1"/>
          <p:nvPr/>
        </p:nvSpPr>
        <p:spPr>
          <a:xfrm>
            <a:off x="1572465" y="2622924"/>
            <a:ext cx="830976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언어장애를 동반한 청각 장애인의 스마트 스피커에 대한 접근성 향상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4AEA67-323E-4024-B2CD-C207B6E0911C}"/>
              </a:ext>
            </a:extLst>
          </p:cNvPr>
          <p:cNvSpPr txBox="1"/>
          <p:nvPr/>
        </p:nvSpPr>
        <p:spPr>
          <a:xfrm>
            <a:off x="1572465" y="3474121"/>
            <a:ext cx="830976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사용자에게 특화된 인터페이스를 구현함으로써 편리성 향상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7AA563-EE5A-479F-B46D-6F74B4AA6123}"/>
              </a:ext>
            </a:extLst>
          </p:cNvPr>
          <p:cNvSpPr txBox="1"/>
          <p:nvPr/>
        </p:nvSpPr>
        <p:spPr>
          <a:xfrm>
            <a:off x="1572465" y="4319018"/>
            <a:ext cx="830976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사용자가 직접 스마트 스피커와 상호작용하여 다양한 기능 수행 가능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535D0D2-8CE1-4D4D-8ACA-11B251F4ED34}"/>
              </a:ext>
            </a:extLst>
          </p:cNvPr>
          <p:cNvSpPr txBox="1"/>
          <p:nvPr/>
        </p:nvSpPr>
        <p:spPr>
          <a:xfrm>
            <a:off x="1572465" y="5163915"/>
            <a:ext cx="830976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스마트 스피커와 연동된 디바이스들을 사용자가 직접 통제할 수 있음</a:t>
            </a:r>
          </a:p>
        </p:txBody>
      </p:sp>
    </p:spTree>
    <p:extLst>
      <p:ext uri="{BB962C8B-B14F-4D97-AF65-F5344CB8AC3E}">
        <p14:creationId xmlns:p14="http://schemas.microsoft.com/office/powerpoint/2010/main" val="229701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관련 사례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762408" y="1684630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1189288" y="1581105"/>
            <a:ext cx="16671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관련 사례</a:t>
            </a: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2C5D4743-668B-4752-BC3D-F54887750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010" y="3574211"/>
            <a:ext cx="4876100" cy="260301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06E7CA3-99AC-4B5A-BB29-E4A3B37AD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16" y="3543148"/>
            <a:ext cx="4773386" cy="266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2624EE4-A053-4A9E-BFB0-AEC52515DCE0}"/>
              </a:ext>
            </a:extLst>
          </p:cNvPr>
          <p:cNvSpPr txBox="1"/>
          <p:nvPr/>
        </p:nvSpPr>
        <p:spPr>
          <a:xfrm>
            <a:off x="980522" y="2388468"/>
            <a:ext cx="65265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일반 사용자들이 누리고 있는 서비스를 사용하지 못함</a:t>
            </a:r>
          </a:p>
        </p:txBody>
      </p:sp>
    </p:spTree>
    <p:extLst>
      <p:ext uri="{BB962C8B-B14F-4D97-AF65-F5344CB8AC3E}">
        <p14:creationId xmlns:p14="http://schemas.microsoft.com/office/powerpoint/2010/main" val="2126257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시스템 개발 방법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2114026" y="1936085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2567030" y="1845087"/>
            <a:ext cx="7843707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언어 장애가 있는 청각 장애인의 입력 데이터를 음성 파일로 변환</a:t>
            </a:r>
            <a:endParaRPr lang="en-US" altLang="ko-KR" sz="2300" dirty="0">
              <a:solidFill>
                <a:srgbClr val="000000"/>
              </a:solidFill>
              <a:effectLst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파일</a:t>
            </a:r>
            <a:r>
              <a:rPr lang="en-US" altLang="ko-KR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</a:t>
            </a:r>
            <a:r>
              <a:rPr lang="en-US" altLang="ko-KR" sz="2000" dirty="0" err="1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wma</a:t>
            </a: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C521B9-1581-4531-958D-6F0E87AE9369}"/>
              </a:ext>
            </a:extLst>
          </p:cNvPr>
          <p:cNvSpPr/>
          <p:nvPr/>
        </p:nvSpPr>
        <p:spPr>
          <a:xfrm>
            <a:off x="2114026" y="3119359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9E9DC3-C4D6-4DB2-B80E-3B4DB3897E3A}"/>
              </a:ext>
            </a:extLst>
          </p:cNvPr>
          <p:cNvSpPr/>
          <p:nvPr/>
        </p:nvSpPr>
        <p:spPr>
          <a:xfrm>
            <a:off x="2114026" y="4302633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0BA50C-5EA0-4AB9-AC45-B0BBDCF05455}"/>
              </a:ext>
            </a:extLst>
          </p:cNvPr>
          <p:cNvSpPr txBox="1"/>
          <p:nvPr/>
        </p:nvSpPr>
        <p:spPr>
          <a:xfrm>
            <a:off x="2567031" y="4211635"/>
            <a:ext cx="809537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학습된 데이터의 범주 내에 들어온 문장을 스마트 스피커에 전달</a:t>
            </a:r>
            <a:endParaRPr lang="en-US" altLang="ko-KR" sz="2300" dirty="0">
              <a:solidFill>
                <a:srgbClr val="000000"/>
              </a:solidFill>
              <a:effectLst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 기기</a:t>
            </a:r>
            <a:r>
              <a:rPr lang="en-US" altLang="ko-KR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Google Assistant SDK</a:t>
            </a:r>
            <a:endParaRPr lang="ko-KR" altLang="en-US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AE76EDD-E11C-4A06-BC08-C9E3BF09F6AE}"/>
              </a:ext>
            </a:extLst>
          </p:cNvPr>
          <p:cNvSpPr/>
          <p:nvPr/>
        </p:nvSpPr>
        <p:spPr>
          <a:xfrm>
            <a:off x="2114026" y="5485907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83885A-B49D-4CD8-90B4-3AAC15BAFC57}"/>
              </a:ext>
            </a:extLst>
          </p:cNvPr>
          <p:cNvSpPr txBox="1"/>
          <p:nvPr/>
        </p:nvSpPr>
        <p:spPr>
          <a:xfrm>
            <a:off x="2567031" y="3028361"/>
            <a:ext cx="819604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음성 파일을 </a:t>
            </a:r>
            <a:r>
              <a:rPr lang="ko-KR" altLang="en-US" sz="2300" dirty="0" err="1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스펙트로그램으로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변환 후 </a:t>
            </a:r>
            <a:r>
              <a:rPr lang="en-US" altLang="ko-KR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CNN</a:t>
            </a:r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의 학습데이터로 사용</a:t>
            </a:r>
            <a:endParaRPr lang="en-US" altLang="ko-KR" sz="2000" dirty="0">
              <a:solidFill>
                <a:srgbClr val="000000"/>
              </a:solidFill>
              <a:effectLst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환경</a:t>
            </a:r>
            <a:r>
              <a:rPr lang="en-US" altLang="ko-KR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 Python, TensorFlow</a:t>
            </a:r>
            <a:endParaRPr lang="ko-KR" altLang="en-US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DB4BAE-75C6-493A-BCA9-D56E8F64DF27}"/>
              </a:ext>
            </a:extLst>
          </p:cNvPr>
          <p:cNvSpPr txBox="1"/>
          <p:nvPr/>
        </p:nvSpPr>
        <p:spPr>
          <a:xfrm>
            <a:off x="2567031" y="5394909"/>
            <a:ext cx="619946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스마트 스피커의 동작 내용을 어플리케이션에 출력</a:t>
            </a:r>
            <a:endParaRPr lang="en-US" altLang="ko-KR" sz="2300" dirty="0">
              <a:solidFill>
                <a:srgbClr val="000000"/>
              </a:solidFill>
              <a:effectLst/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개발 도구</a:t>
            </a:r>
            <a:r>
              <a:rPr lang="en-US" altLang="ko-KR" sz="20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:</a:t>
            </a:r>
            <a:r>
              <a:rPr lang="ko-KR" altLang="en-US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 </a:t>
            </a:r>
            <a:r>
              <a:rPr lang="en-US" altLang="ko-KR" sz="2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Android Studio</a:t>
            </a:r>
            <a:endParaRPr lang="ko-KR" altLang="en-US" sz="2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8888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4770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요구 사항 분석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2114026" y="1936085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2566075" y="1806615"/>
            <a:ext cx="784370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기능적 요구사항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761D02-CD74-4FA9-8724-A9730404B165}"/>
              </a:ext>
            </a:extLst>
          </p:cNvPr>
          <p:cNvSpPr txBox="1"/>
          <p:nvPr/>
        </p:nvSpPr>
        <p:spPr>
          <a:xfrm>
            <a:off x="2566074" y="2594068"/>
            <a:ext cx="78437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발음이 어눌한 사용자의 말도 스마트 스피커가 인식하게 함</a:t>
            </a:r>
            <a:endParaRPr lang="ko-KR" altLang="en-US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6CFADD-76C7-4D17-B1DE-7430B32E1548}"/>
              </a:ext>
            </a:extLst>
          </p:cNvPr>
          <p:cNvSpPr txBox="1"/>
          <p:nvPr/>
        </p:nvSpPr>
        <p:spPr>
          <a:xfrm>
            <a:off x="2566074" y="3429000"/>
            <a:ext cx="78437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스마트 스피커의 동작 내용을 시각적으로 전달</a:t>
            </a:r>
            <a:endParaRPr lang="ko-KR" altLang="en-US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76C40A-0623-470C-B0CE-F475CAFEE4A5}"/>
              </a:ext>
            </a:extLst>
          </p:cNvPr>
          <p:cNvSpPr txBox="1"/>
          <p:nvPr/>
        </p:nvSpPr>
        <p:spPr>
          <a:xfrm>
            <a:off x="2566073" y="4263932"/>
            <a:ext cx="78437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사용자에게 특화된 인터페이스로 편리성 향상</a:t>
            </a:r>
            <a:endParaRPr lang="ko-KR" altLang="en-US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9CB6CC-E37F-40A9-80A1-11CEF6AE0E07}"/>
              </a:ext>
            </a:extLst>
          </p:cNvPr>
          <p:cNvSpPr txBox="1"/>
          <p:nvPr/>
        </p:nvSpPr>
        <p:spPr>
          <a:xfrm>
            <a:off x="2566074" y="5098864"/>
            <a:ext cx="638633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대체 음성으로 자주 사용하는 기능 및 동작 수행 가능</a:t>
            </a:r>
            <a:endParaRPr lang="ko-KR" altLang="en-US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1718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  <a:cs typeface="KoPubWorld돋움체 Light" panose="00000300000000000000" pitchFamily="2" charset="-127"/>
                </a:rPr>
                <a:t>요구 사항 분석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05</a:t>
              </a:r>
              <a:endParaRPr lang="ko-KR" altLang="en-US" sz="4800" b="1" dirty="0">
                <a:solidFill>
                  <a:srgbClr val="64DECF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C32CB7-64AB-4632-823F-6F0B67E19FBE}"/>
              </a:ext>
            </a:extLst>
          </p:cNvPr>
          <p:cNvSpPr/>
          <p:nvPr/>
        </p:nvSpPr>
        <p:spPr>
          <a:xfrm>
            <a:off x="2114026" y="1936085"/>
            <a:ext cx="218114" cy="218114"/>
          </a:xfrm>
          <a:prstGeom prst="rect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D0781-6A84-4F12-944A-28490EC6E256}"/>
              </a:ext>
            </a:extLst>
          </p:cNvPr>
          <p:cNvSpPr txBox="1"/>
          <p:nvPr/>
        </p:nvSpPr>
        <p:spPr>
          <a:xfrm>
            <a:off x="2566075" y="1806615"/>
            <a:ext cx="784370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solidFill>
                  <a:srgbClr val="000000"/>
                </a:solidFill>
                <a:effectLst/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비기능적 요구사항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761D02-CD74-4FA9-8724-A9730404B165}"/>
              </a:ext>
            </a:extLst>
          </p:cNvPr>
          <p:cNvSpPr txBox="1"/>
          <p:nvPr/>
        </p:nvSpPr>
        <p:spPr>
          <a:xfrm>
            <a:off x="2566074" y="2594068"/>
            <a:ext cx="602057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사용자가 사용하는데 있어서 불편함이 없어야 함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6CFADD-76C7-4D17-B1DE-7430B32E1548}"/>
              </a:ext>
            </a:extLst>
          </p:cNvPr>
          <p:cNvSpPr txBox="1"/>
          <p:nvPr/>
        </p:nvSpPr>
        <p:spPr>
          <a:xfrm>
            <a:off x="2566074" y="3429000"/>
            <a:ext cx="585511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학습이 될 수록 정확한 데이터가 도출되어야 함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76C40A-0623-470C-B0CE-F475CAFEE4A5}"/>
              </a:ext>
            </a:extLst>
          </p:cNvPr>
          <p:cNvSpPr txBox="1"/>
          <p:nvPr/>
        </p:nvSpPr>
        <p:spPr>
          <a:xfrm>
            <a:off x="2566073" y="4263932"/>
            <a:ext cx="62731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solidFill>
                  <a:srgbClr val="000000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빠른 시간 내에 사용자의 명령과 응답을 수행해야 함</a:t>
            </a:r>
            <a:endParaRPr lang="ko-KR" altLang="en-US" sz="23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9CB6CC-E37F-40A9-80A1-11CEF6AE0E07}"/>
              </a:ext>
            </a:extLst>
          </p:cNvPr>
          <p:cNvSpPr txBox="1"/>
          <p:nvPr/>
        </p:nvSpPr>
        <p:spPr>
          <a:xfrm>
            <a:off x="2566074" y="5098864"/>
            <a:ext cx="638633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음성을 인식하는데 있어 오류가 발생하지 않아야 함</a:t>
            </a:r>
          </a:p>
        </p:txBody>
      </p:sp>
    </p:spTree>
    <p:extLst>
      <p:ext uri="{BB962C8B-B14F-4D97-AF65-F5344CB8AC3E}">
        <p14:creationId xmlns:p14="http://schemas.microsoft.com/office/powerpoint/2010/main" val="465254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362</Words>
  <Application>Microsoft Office PowerPoint</Application>
  <PresentationFormat>와이드스크린</PresentationFormat>
  <Paragraphs>92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KoPubWorld돋움체 Bold</vt:lpstr>
      <vt:lpstr>맑은 고딕</vt:lpstr>
      <vt:lpstr>Noto Sans CJK KR Bold</vt:lpstr>
      <vt:lpstr>Arial</vt:lpstr>
      <vt:lpstr>Noto Sans KR Bold</vt:lpstr>
      <vt:lpstr>KoPubWorld돋움체 Light</vt:lpstr>
      <vt:lpstr>Noto Sans CJK KR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임 지섭</cp:lastModifiedBy>
  <cp:revision>32</cp:revision>
  <dcterms:created xsi:type="dcterms:W3CDTF">2020-01-03T14:16:53Z</dcterms:created>
  <dcterms:modified xsi:type="dcterms:W3CDTF">2020-12-13T18:23:12Z</dcterms:modified>
</cp:coreProperties>
</file>

<file path=docProps/thumbnail.jpeg>
</file>